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307" r:id="rId12"/>
    <p:sldId id="265" r:id="rId13"/>
    <p:sldId id="266" r:id="rId14"/>
    <p:sldId id="267" r:id="rId15"/>
    <p:sldId id="268" r:id="rId16"/>
    <p:sldId id="302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303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304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305" r:id="rId41"/>
    <p:sldId id="290" r:id="rId42"/>
    <p:sldId id="291" r:id="rId43"/>
    <p:sldId id="292" r:id="rId44"/>
    <p:sldId id="308" r:id="rId45"/>
    <p:sldId id="293" r:id="rId46"/>
    <p:sldId id="295" r:id="rId47"/>
    <p:sldId id="296" r:id="rId48"/>
    <p:sldId id="306" r:id="rId49"/>
    <p:sldId id="297" r:id="rId50"/>
    <p:sldId id="298" r:id="rId51"/>
    <p:sldId id="299" r:id="rId52"/>
    <p:sldId id="300" r:id="rId53"/>
    <p:sldId id="301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5990"/>
    <a:srgbClr val="9FCABE"/>
    <a:srgbClr val="418CC0"/>
    <a:srgbClr val="E7B6E8"/>
    <a:srgbClr val="E2D1DF"/>
    <a:srgbClr val="1C65A6"/>
    <a:srgbClr val="217796"/>
    <a:srgbClr val="5296B6"/>
    <a:srgbClr val="F5D8F0"/>
    <a:srgbClr val="41AC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50" d="100"/>
          <a:sy n="50" d="100"/>
        </p:scale>
        <p:origin x="-2096" y="-17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08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80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58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105990"/>
            </a:solidFill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105990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76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6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26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12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18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54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92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05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10599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10599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D6A9F-23CE-B943-BC4D-D453D888F8DA}" type="datetimeFigureOut">
              <a:rPr lang="en-US" smtClean="0"/>
              <a:t>9/18/20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85A21-2B33-424E-823C-F3420618F7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3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990562"/>
          </a:xfrm>
          <a:prstGeom prst="rect">
            <a:avLst/>
          </a:prstGeom>
          <a:solidFill>
            <a:srgbClr val="10599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Academic </a:t>
            </a:r>
            <a:endParaRPr lang="en-US" sz="8800" dirty="0" smtClean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  <a:p>
            <a:pPr algn="ctr">
              <a:lnSpc>
                <a:spcPct val="80000"/>
              </a:lnSpc>
            </a:pPr>
            <a:r>
              <a:rPr lang="en-US" sz="8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Vocabulary</a:t>
            </a:r>
            <a:endParaRPr lang="en-US" sz="88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851919"/>
            <a:ext cx="8423211" cy="1251625"/>
          </a:xfrm>
          <a:prstGeom prst="rect">
            <a:avLst/>
          </a:prstGeom>
          <a:solidFill>
            <a:srgbClr val="9FCABE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000" dirty="0" smtClean="0">
                <a:latin typeface="Century Gothic"/>
                <a:cs typeface="Century Gothic"/>
              </a:rPr>
              <a:t>High Frequency Words Vol. </a:t>
            </a:r>
            <a:r>
              <a:rPr lang="en-US" sz="4000" dirty="0">
                <a:latin typeface="Century Gothic"/>
                <a:cs typeface="Century Gothic"/>
              </a:rPr>
              <a:t>2</a:t>
            </a:r>
            <a:endParaRPr lang="en-US" sz="4000" dirty="0" smtClean="0">
              <a:latin typeface="Century Gothic"/>
              <a:cs typeface="Century Gothic"/>
            </a:endParaRPr>
          </a:p>
          <a:p>
            <a:pPr algn="ctr">
              <a:lnSpc>
                <a:spcPct val="50000"/>
              </a:lnSpc>
            </a:pP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32160"/>
            <a:ext cx="8423211" cy="4211409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0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05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Thursday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 Thursdays, we will take a few minutes to review the words. </a:t>
            </a:r>
          </a:p>
          <a:p>
            <a:r>
              <a:rPr lang="en-US" dirty="0" smtClean="0"/>
              <a:t>During this time, you’ll look over all of the work from the week and write a brief reflection about what you learned. </a:t>
            </a:r>
            <a:endParaRPr lang="en-US" dirty="0"/>
          </a:p>
          <a:p>
            <a:r>
              <a:rPr lang="en-US" dirty="0" smtClean="0"/>
              <a:t>Your reflection should be at least three sentences long and contain some of the vocabulary words.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50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Reflect/Journal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Your vocabulary journal/reflection should be at least three sentences long. You can use these questions to help get you started. </a:t>
            </a:r>
          </a:p>
          <a:p>
            <a:pPr marL="569913" lvl="1" indent="-277813">
              <a:buFont typeface="Arial"/>
              <a:buChar char="•"/>
            </a:pPr>
            <a:r>
              <a:rPr lang="en-US" sz="2400" dirty="0"/>
              <a:t>What did </a:t>
            </a:r>
            <a:r>
              <a:rPr lang="en-US" sz="2400" dirty="0" smtClean="0"/>
              <a:t>you learn </a:t>
            </a:r>
            <a:r>
              <a:rPr lang="en-US" sz="2400" dirty="0"/>
              <a:t>about the words? </a:t>
            </a:r>
            <a:endParaRPr lang="en-US" sz="2400" dirty="0" smtClean="0"/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What </a:t>
            </a:r>
            <a:r>
              <a:rPr lang="en-US" sz="2400" dirty="0"/>
              <a:t>word did </a:t>
            </a:r>
            <a:r>
              <a:rPr lang="en-US" sz="2400" dirty="0" smtClean="0"/>
              <a:t>you not </a:t>
            </a:r>
            <a:r>
              <a:rPr lang="en-US" sz="2400" dirty="0"/>
              <a:t>know prior to this week? </a:t>
            </a:r>
            <a:endParaRPr lang="en-US" sz="2400" dirty="0" smtClean="0"/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How do these words relate to one another?</a:t>
            </a:r>
          </a:p>
          <a:p>
            <a:pPr marL="569913" lvl="1" indent="-277813">
              <a:buFont typeface="Arial"/>
              <a:buChar char="•"/>
            </a:pPr>
            <a:r>
              <a:rPr lang="en-US" sz="2400" dirty="0" smtClean="0"/>
              <a:t>How </a:t>
            </a:r>
            <a:r>
              <a:rPr lang="en-US" sz="2400" dirty="0"/>
              <a:t>will knowing these words help </a:t>
            </a:r>
            <a:r>
              <a:rPr lang="en-US" sz="2400" dirty="0" smtClean="0"/>
              <a:t>you succeed </a:t>
            </a:r>
            <a:r>
              <a:rPr lang="en-US" sz="2400" dirty="0"/>
              <a:t>in an academic setting?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23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Friday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Fridays, we will take a quick test on five vocabulary words from the week. </a:t>
            </a:r>
          </a:p>
          <a:p>
            <a:r>
              <a:rPr lang="en-US" dirty="0" smtClean="0"/>
              <a:t>After the test, you’ll record your score and write down the words you still need to study.</a:t>
            </a:r>
            <a:endParaRPr lang="en-US" dirty="0"/>
          </a:p>
          <a:p>
            <a:r>
              <a:rPr lang="en-US" dirty="0" smtClean="0"/>
              <a:t>As we continue with new words, make sure you go back and revisit the words you still need to learn.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25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990562"/>
          </a:xfrm>
          <a:prstGeom prst="rect">
            <a:avLst/>
          </a:prstGeom>
          <a:solidFill>
            <a:srgbClr val="10599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Academic </a:t>
            </a:r>
            <a:endParaRPr lang="en-US" sz="8800" dirty="0" smtClean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  <a:p>
            <a:pPr algn="ctr">
              <a:lnSpc>
                <a:spcPct val="80000"/>
              </a:lnSpc>
            </a:pPr>
            <a:r>
              <a:rPr lang="en-US" sz="8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Vocabulary</a:t>
            </a:r>
            <a:endParaRPr lang="en-US" sz="88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851919"/>
            <a:ext cx="8423211" cy="1171603"/>
          </a:xfrm>
          <a:prstGeom prst="rect">
            <a:avLst/>
          </a:prstGeom>
          <a:solidFill>
            <a:srgbClr val="9FCABE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High Frequency Words Vol. </a:t>
            </a:r>
            <a:r>
              <a:rPr lang="en-US" sz="3600" dirty="0" smtClean="0">
                <a:latin typeface="Century Gothic"/>
                <a:cs typeface="Century Gothic"/>
              </a:rPr>
              <a:t>2</a:t>
            </a:r>
            <a:endParaRPr lang="en-US" sz="3600" dirty="0">
              <a:latin typeface="Century Gothic"/>
              <a:cs typeface="Century Gothic"/>
            </a:endParaRPr>
          </a:p>
          <a:p>
            <a:pPr algn="ctr">
              <a:lnSpc>
                <a:spcPct val="50000"/>
              </a:lnSpc>
            </a:pP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32160"/>
            <a:ext cx="8423211" cy="4211409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1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93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10599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#1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9FCABE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High Frequency Words Vol. </a:t>
            </a:r>
            <a:r>
              <a:rPr lang="en-US" sz="3600" dirty="0" smtClean="0">
                <a:latin typeface="Century Gothic"/>
                <a:cs typeface="Century Gothic"/>
              </a:rPr>
              <a:t>2</a:t>
            </a:r>
            <a:endParaRPr lang="en-US" sz="3600" dirty="0">
              <a:latin typeface="Century Gothic"/>
              <a:cs typeface="Century Gothic"/>
            </a:endParaRP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14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69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#1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</a:p>
          <a:p>
            <a:r>
              <a:rPr lang="en-US" dirty="0" smtClean="0"/>
              <a:t>Conclude</a:t>
            </a:r>
          </a:p>
          <a:p>
            <a:r>
              <a:rPr lang="en-US" dirty="0" smtClean="0"/>
              <a:t>Conduct</a:t>
            </a:r>
          </a:p>
          <a:p>
            <a:r>
              <a:rPr lang="en-US" dirty="0" smtClean="0"/>
              <a:t>Confirm</a:t>
            </a:r>
          </a:p>
          <a:p>
            <a:r>
              <a:rPr lang="en-US" dirty="0" smtClean="0"/>
              <a:t>Conform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25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#1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Concept </a:t>
            </a:r>
          </a:p>
          <a:p>
            <a:pPr marL="919163" indent="-349250"/>
            <a:r>
              <a:rPr lang="en-US" dirty="0" smtClean="0"/>
              <a:t>Conclude</a:t>
            </a:r>
          </a:p>
          <a:p>
            <a:pPr marL="919163" indent="-349250"/>
            <a:r>
              <a:rPr lang="en-US" dirty="0" smtClean="0"/>
              <a:t>Conduct</a:t>
            </a:r>
          </a:p>
          <a:p>
            <a:pPr marL="919163" indent="-349250"/>
            <a:r>
              <a:rPr lang="en-US" dirty="0" smtClean="0"/>
              <a:t>Confirm</a:t>
            </a:r>
          </a:p>
          <a:p>
            <a:pPr marL="919163" indent="-349250"/>
            <a:r>
              <a:rPr lang="en-US" dirty="0" smtClean="0"/>
              <a:t>Conform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04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Concept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an abstract or general idea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7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Conclude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to reach a decision or agreement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73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Conduct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organize or carry out</a:t>
            </a:r>
          </a:p>
        </p:txBody>
      </p:sp>
    </p:spTree>
    <p:extLst>
      <p:ext uri="{BB962C8B-B14F-4D97-AF65-F5344CB8AC3E}">
        <p14:creationId xmlns:p14="http://schemas.microsoft.com/office/powerpoint/2010/main" val="3532011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Academic Vocabulary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Academic vocabulary </a:t>
            </a:r>
            <a:r>
              <a:rPr lang="en-US" dirty="0" smtClean="0"/>
              <a:t>refers to words that you will likely encounter in an academic setting.</a:t>
            </a:r>
          </a:p>
          <a:p>
            <a:endParaRPr lang="en-US" dirty="0" smtClean="0"/>
          </a:p>
          <a:p>
            <a:r>
              <a:rPr lang="en-US" b="1" dirty="0" smtClean="0"/>
              <a:t>Academic vocabulary </a:t>
            </a:r>
            <a:r>
              <a:rPr lang="en-US" dirty="0" smtClean="0"/>
              <a:t>shows up in text books, standardized tests, and in instructions for school assignments.</a:t>
            </a:r>
          </a:p>
          <a:p>
            <a:endParaRPr lang="en-US" dirty="0" smtClean="0"/>
          </a:p>
          <a:p>
            <a:r>
              <a:rPr lang="en-US" dirty="0" smtClean="0"/>
              <a:t>The more </a:t>
            </a:r>
            <a:r>
              <a:rPr lang="en-US" b="1" dirty="0" smtClean="0"/>
              <a:t>academic vocabulary </a:t>
            </a:r>
            <a:r>
              <a:rPr lang="en-US" dirty="0" smtClean="0"/>
              <a:t>you know, the more likely you are to be successful in school!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80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Confirm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establish the truth or correctness of something</a:t>
            </a:r>
          </a:p>
        </p:txBody>
      </p:sp>
    </p:spTree>
    <p:extLst>
      <p:ext uri="{BB962C8B-B14F-4D97-AF65-F5344CB8AC3E}">
        <p14:creationId xmlns:p14="http://schemas.microsoft.com/office/powerpoint/2010/main" val="2243910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Conform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comply with rules, standards, or laws</a:t>
            </a:r>
          </a:p>
        </p:txBody>
      </p:sp>
    </p:spTree>
    <p:extLst>
      <p:ext uri="{BB962C8B-B14F-4D97-AF65-F5344CB8AC3E}">
        <p14:creationId xmlns:p14="http://schemas.microsoft.com/office/powerpoint/2010/main" val="450590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10599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#2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9FCABE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High Frequency Words Vol. </a:t>
            </a:r>
            <a:r>
              <a:rPr lang="en-US" sz="3600" dirty="0" smtClean="0">
                <a:latin typeface="Century Gothic"/>
                <a:cs typeface="Century Gothic"/>
              </a:rPr>
              <a:t>2</a:t>
            </a:r>
            <a:endParaRPr lang="en-US" sz="3600" dirty="0">
              <a:latin typeface="Century Gothic"/>
              <a:cs typeface="Century Gothic"/>
            </a:endParaRP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2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00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#2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Consent</a:t>
            </a:r>
          </a:p>
          <a:p>
            <a:r>
              <a:rPr lang="en-US" dirty="0" smtClean="0"/>
              <a:t>Consist</a:t>
            </a:r>
          </a:p>
          <a:p>
            <a:r>
              <a:rPr lang="en-US" dirty="0" smtClean="0"/>
              <a:t>Constitute</a:t>
            </a:r>
          </a:p>
          <a:p>
            <a:r>
              <a:rPr lang="en-US" dirty="0" smtClean="0"/>
              <a:t>Construct</a:t>
            </a:r>
          </a:p>
          <a:p>
            <a:r>
              <a:rPr lang="en-US" dirty="0" smtClean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654471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#2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Consent</a:t>
            </a:r>
          </a:p>
          <a:p>
            <a:pPr marL="919163" indent="-349250"/>
            <a:r>
              <a:rPr lang="en-US" dirty="0" smtClean="0"/>
              <a:t>Consist</a:t>
            </a:r>
          </a:p>
          <a:p>
            <a:pPr marL="919163" indent="-349250"/>
            <a:r>
              <a:rPr lang="en-US" dirty="0" smtClean="0"/>
              <a:t>Constitute</a:t>
            </a:r>
          </a:p>
          <a:p>
            <a:pPr marL="919163" indent="-349250"/>
            <a:r>
              <a:rPr lang="en-US" dirty="0" smtClean="0"/>
              <a:t>Construct</a:t>
            </a:r>
          </a:p>
          <a:p>
            <a:pPr marL="919163" indent="-349250"/>
            <a:r>
              <a:rPr lang="en-US" dirty="0" smtClean="0"/>
              <a:t>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23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Consent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permission for something to happen or agreement to do something</a:t>
            </a:r>
          </a:p>
        </p:txBody>
      </p:sp>
    </p:spTree>
    <p:extLst>
      <p:ext uri="{BB962C8B-B14F-4D97-AF65-F5344CB8AC3E}">
        <p14:creationId xmlns:p14="http://schemas.microsoft.com/office/powerpoint/2010/main" val="2876251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Consist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to be composed or made up of</a:t>
            </a:r>
          </a:p>
        </p:txBody>
      </p:sp>
    </p:spTree>
    <p:extLst>
      <p:ext uri="{BB962C8B-B14F-4D97-AF65-F5344CB8AC3E}">
        <p14:creationId xmlns:p14="http://schemas.microsoft.com/office/powerpoint/2010/main" val="4095691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Constitute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to compose; form</a:t>
            </a:r>
          </a:p>
        </p:txBody>
      </p:sp>
    </p:spTree>
    <p:extLst>
      <p:ext uri="{BB962C8B-B14F-4D97-AF65-F5344CB8AC3E}">
        <p14:creationId xmlns:p14="http://schemas.microsoft.com/office/powerpoint/2010/main" val="1799595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Construct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to build or form by putting together parts</a:t>
            </a:r>
          </a:p>
        </p:txBody>
      </p:sp>
    </p:spTree>
    <p:extLst>
      <p:ext uri="{BB962C8B-B14F-4D97-AF65-F5344CB8AC3E}">
        <p14:creationId xmlns:p14="http://schemas.microsoft.com/office/powerpoint/2010/main" val="1085149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Context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the set of circumstances or facts that surround a particular event, situation, etc.</a:t>
            </a:r>
          </a:p>
        </p:txBody>
      </p:sp>
    </p:spTree>
    <p:extLst>
      <p:ext uri="{BB962C8B-B14F-4D97-AF65-F5344CB8AC3E}">
        <p14:creationId xmlns:p14="http://schemas.microsoft.com/office/powerpoint/2010/main" val="133360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Academic Vocabulary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Academic Vocabulary words you’ll encounter in this unit are high-frequency vocabulary words that appear frequently in academic texts.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29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10599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#3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9FCABE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High Frequency Words Vol. </a:t>
            </a:r>
            <a:r>
              <a:rPr lang="en-US" sz="3600" dirty="0" smtClean="0">
                <a:latin typeface="Century Gothic"/>
                <a:cs typeface="Century Gothic"/>
              </a:rPr>
              <a:t>2</a:t>
            </a:r>
            <a:endParaRPr lang="en-US" sz="3600" dirty="0">
              <a:latin typeface="Century Gothic"/>
              <a:cs typeface="Century Gothic"/>
            </a:endParaRP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30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09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#3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Contract</a:t>
            </a:r>
          </a:p>
          <a:p>
            <a:r>
              <a:rPr lang="en-US" dirty="0" smtClean="0"/>
              <a:t>Contradict</a:t>
            </a:r>
          </a:p>
          <a:p>
            <a:r>
              <a:rPr lang="en-US" dirty="0" smtClean="0"/>
              <a:t>Contribute</a:t>
            </a:r>
          </a:p>
          <a:p>
            <a:r>
              <a:rPr lang="en-US" dirty="0" smtClean="0"/>
              <a:t>Convince</a:t>
            </a:r>
          </a:p>
          <a:p>
            <a:r>
              <a:rPr lang="en-US" dirty="0" smtClean="0"/>
              <a:t>Cooperate</a:t>
            </a:r>
          </a:p>
        </p:txBody>
      </p:sp>
    </p:spTree>
    <p:extLst>
      <p:ext uri="{BB962C8B-B14F-4D97-AF65-F5344CB8AC3E}">
        <p14:creationId xmlns:p14="http://schemas.microsoft.com/office/powerpoint/2010/main" val="3388307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#3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Contract</a:t>
            </a:r>
          </a:p>
          <a:p>
            <a:pPr marL="919163" indent="-349250"/>
            <a:r>
              <a:rPr lang="en-US" dirty="0" smtClean="0"/>
              <a:t>Contradict</a:t>
            </a:r>
          </a:p>
          <a:p>
            <a:pPr marL="919163" indent="-349250"/>
            <a:r>
              <a:rPr lang="en-US" dirty="0" smtClean="0"/>
              <a:t>Contribute</a:t>
            </a:r>
          </a:p>
          <a:p>
            <a:pPr marL="919163" indent="-349250"/>
            <a:r>
              <a:rPr lang="en-US" dirty="0" smtClean="0"/>
              <a:t>Convince</a:t>
            </a:r>
          </a:p>
          <a:p>
            <a:pPr marL="919163" indent="-349250"/>
            <a:r>
              <a:rPr lang="en-US" dirty="0" smtClean="0"/>
              <a:t>Cooperate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4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Contract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an agreement between two or more parties</a:t>
            </a:r>
          </a:p>
        </p:txBody>
      </p:sp>
    </p:spTree>
    <p:extLst>
      <p:ext uri="{BB962C8B-B14F-4D97-AF65-F5344CB8AC3E}">
        <p14:creationId xmlns:p14="http://schemas.microsoft.com/office/powerpoint/2010/main" val="3588205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Contradict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to assert the contrary or opposite of</a:t>
            </a:r>
          </a:p>
        </p:txBody>
      </p:sp>
    </p:spTree>
    <p:extLst>
      <p:ext uri="{BB962C8B-B14F-4D97-AF65-F5344CB8AC3E}">
        <p14:creationId xmlns:p14="http://schemas.microsoft.com/office/powerpoint/2010/main" val="1281488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Contribute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to give to a common supply, fund, </a:t>
            </a:r>
            <a:r>
              <a:rPr lang="en-US" sz="5400" dirty="0" smtClean="0"/>
              <a:t>etc.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10341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Convince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to move by argument or evidence to believe, agreement, consent</a:t>
            </a:r>
          </a:p>
        </p:txBody>
      </p:sp>
    </p:spTree>
    <p:extLst>
      <p:ext uri="{BB962C8B-B14F-4D97-AF65-F5344CB8AC3E}">
        <p14:creationId xmlns:p14="http://schemas.microsoft.com/office/powerpoint/2010/main" val="3289540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Cooperate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to work or act together</a:t>
            </a:r>
          </a:p>
        </p:txBody>
      </p:sp>
    </p:spTree>
    <p:extLst>
      <p:ext uri="{BB962C8B-B14F-4D97-AF65-F5344CB8AC3E}">
        <p14:creationId xmlns:p14="http://schemas.microsoft.com/office/powerpoint/2010/main" val="1226025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10599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#4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9FCABE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High Frequency Words Vol. </a:t>
            </a:r>
            <a:r>
              <a:rPr lang="en-US" sz="3600" dirty="0" smtClean="0">
                <a:latin typeface="Century Gothic"/>
                <a:cs typeface="Century Gothic"/>
              </a:rPr>
              <a:t>2</a:t>
            </a:r>
            <a:endParaRPr lang="en-US" sz="3600" dirty="0">
              <a:latin typeface="Century Gothic"/>
              <a:cs typeface="Century Gothic"/>
            </a:endParaRP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38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69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#4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</a:p>
          <a:p>
            <a:r>
              <a:rPr lang="en-US" dirty="0" smtClean="0"/>
              <a:t>Define</a:t>
            </a:r>
          </a:p>
          <a:p>
            <a:r>
              <a:rPr lang="en-US" dirty="0" smtClean="0"/>
              <a:t>Diminish</a:t>
            </a:r>
          </a:p>
          <a:p>
            <a:r>
              <a:rPr lang="en-US" dirty="0" smtClean="0"/>
              <a:t>Discreet</a:t>
            </a:r>
          </a:p>
          <a:p>
            <a:r>
              <a:rPr lang="en-US" dirty="0" smtClean="0"/>
              <a:t>Display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9257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Focus on Five at a Time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learn 25 new academic vocabulary terms during this unit. </a:t>
            </a:r>
          </a:p>
          <a:p>
            <a:endParaRPr lang="en-US" dirty="0"/>
          </a:p>
          <a:p>
            <a:r>
              <a:rPr lang="en-US" dirty="0" smtClean="0"/>
              <a:t>However, we will only focus on five words at a time.</a:t>
            </a:r>
          </a:p>
          <a:p>
            <a:endParaRPr lang="en-US" dirty="0"/>
          </a:p>
          <a:p>
            <a:r>
              <a:rPr lang="en-US" dirty="0" smtClean="0"/>
              <a:t>Each week we will have five new words to learn.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38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#4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Create</a:t>
            </a:r>
          </a:p>
          <a:p>
            <a:pPr marL="919163" indent="-349250"/>
            <a:r>
              <a:rPr lang="en-US" dirty="0" smtClean="0"/>
              <a:t>Define</a:t>
            </a:r>
          </a:p>
          <a:p>
            <a:pPr marL="919163" indent="-349250"/>
            <a:r>
              <a:rPr lang="en-US" dirty="0" smtClean="0"/>
              <a:t>Diminish</a:t>
            </a:r>
          </a:p>
          <a:p>
            <a:pPr marL="919163" indent="-349250"/>
            <a:r>
              <a:rPr lang="en-US" dirty="0" smtClean="0"/>
              <a:t>Discreet</a:t>
            </a:r>
          </a:p>
          <a:p>
            <a:pPr marL="919163" indent="-349250"/>
            <a:r>
              <a:rPr lang="en-US" dirty="0" smtClean="0"/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250481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Create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to cause to happen</a:t>
            </a:r>
          </a:p>
        </p:txBody>
      </p:sp>
    </p:spTree>
    <p:extLst>
      <p:ext uri="{BB962C8B-B14F-4D97-AF65-F5344CB8AC3E}">
        <p14:creationId xmlns:p14="http://schemas.microsoft.com/office/powerpoint/2010/main" val="1758561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Define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800" lvl="0" indent="0" algn="ctr">
              <a:buNone/>
            </a:pPr>
            <a:r>
              <a:rPr lang="en-US" sz="5400" dirty="0"/>
              <a:t>to explain or identify</a:t>
            </a:r>
          </a:p>
        </p:txBody>
      </p:sp>
    </p:spTree>
    <p:extLst>
      <p:ext uri="{BB962C8B-B14F-4D97-AF65-F5344CB8AC3E}">
        <p14:creationId xmlns:p14="http://schemas.microsoft.com/office/powerpoint/2010/main" val="65938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Diminish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to make or cause to seem smaller, less, less important, etc.</a:t>
            </a:r>
          </a:p>
        </p:txBody>
      </p:sp>
    </p:spTree>
    <p:extLst>
      <p:ext uri="{BB962C8B-B14F-4D97-AF65-F5344CB8AC3E}">
        <p14:creationId xmlns:p14="http://schemas.microsoft.com/office/powerpoint/2010/main" val="1555644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Discreet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800" lvl="0" indent="0" algn="ctr">
              <a:buNone/>
            </a:pPr>
            <a:r>
              <a:rPr lang="en-US" sz="5400" dirty="0"/>
              <a:t>showing prudence and circumspection</a:t>
            </a:r>
          </a:p>
        </p:txBody>
      </p:sp>
    </p:spTree>
    <p:extLst>
      <p:ext uri="{BB962C8B-B14F-4D97-AF65-F5344CB8AC3E}">
        <p14:creationId xmlns:p14="http://schemas.microsoft.com/office/powerpoint/2010/main" val="3844441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Display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to show or exhibit</a:t>
            </a:r>
          </a:p>
        </p:txBody>
      </p:sp>
    </p:spTree>
    <p:extLst>
      <p:ext uri="{BB962C8B-B14F-4D97-AF65-F5344CB8AC3E}">
        <p14:creationId xmlns:p14="http://schemas.microsoft.com/office/powerpoint/2010/main" val="3010364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361" y="861358"/>
            <a:ext cx="8423211" cy="2215991"/>
          </a:xfrm>
          <a:prstGeom prst="rect">
            <a:avLst/>
          </a:prstGeom>
          <a:solidFill>
            <a:srgbClr val="10599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12540000" algn="tl" rotWithShape="0">
                    <a:srgbClr val="000000"/>
                  </a:outerShdw>
                </a:effectLst>
                <a:latin typeface="Lemon/Milk"/>
                <a:cs typeface="Lemon/Milk"/>
              </a:rPr>
              <a:t>Week #5</a:t>
            </a:r>
            <a:endParaRPr lang="en-US" sz="9600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12540000" algn="tl" rotWithShape="0">
                  <a:srgbClr val="000000"/>
                </a:outerShdw>
              </a:effectLst>
              <a:latin typeface="Lemon/Milk"/>
              <a:cs typeface="Lemon/Mil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61" y="3077349"/>
            <a:ext cx="8423211" cy="1171603"/>
          </a:xfrm>
          <a:prstGeom prst="rect">
            <a:avLst/>
          </a:prstGeom>
          <a:solidFill>
            <a:srgbClr val="9FCABE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latin typeface="Century Gothic"/>
                <a:cs typeface="Century Gothic"/>
              </a:rPr>
              <a:t>High Frequency Words Vol. </a:t>
            </a:r>
            <a:r>
              <a:rPr lang="en-US" sz="3600" dirty="0" smtClean="0">
                <a:latin typeface="Century Gothic"/>
                <a:cs typeface="Century Gothic"/>
              </a:rPr>
              <a:t>2</a:t>
            </a:r>
            <a:endParaRPr lang="en-US" sz="3600" dirty="0">
              <a:latin typeface="Century Gothic"/>
              <a:cs typeface="Century Gothic"/>
            </a:endParaRPr>
          </a:p>
          <a:p>
            <a:pPr algn="ctr">
              <a:lnSpc>
                <a:spcPct val="50000"/>
              </a:lnSpc>
            </a:pPr>
            <a:endParaRPr lang="en-US" sz="4000" dirty="0" smtClean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61" y="875957"/>
            <a:ext cx="8423211" cy="340448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lide4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5"/>
            <a:ext cx="9144000" cy="68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46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#5 Words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Diverse</a:t>
            </a:r>
          </a:p>
          <a:p>
            <a:r>
              <a:rPr lang="en-US" dirty="0" smtClean="0"/>
              <a:t>Document</a:t>
            </a:r>
          </a:p>
          <a:p>
            <a:r>
              <a:rPr lang="en-US" dirty="0" smtClean="0"/>
              <a:t>Domain</a:t>
            </a:r>
          </a:p>
          <a:p>
            <a:r>
              <a:rPr lang="en-US" dirty="0" smtClean="0"/>
              <a:t>Dynamic</a:t>
            </a:r>
          </a:p>
          <a:p>
            <a:r>
              <a:rPr lang="en-US" dirty="0" smtClean="0"/>
              <a:t>Emphasis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8892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Week #5 Pretest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DIRECTIONS</a:t>
            </a:r>
            <a:r>
              <a:rPr lang="en-US" dirty="0" smtClean="0"/>
              <a:t>: In your own words, try your best to define each term. </a:t>
            </a:r>
          </a:p>
          <a:p>
            <a:pPr marL="919163" indent="-349250"/>
            <a:r>
              <a:rPr lang="en-US" dirty="0" smtClean="0"/>
              <a:t>Diverse</a:t>
            </a:r>
          </a:p>
          <a:p>
            <a:pPr marL="919163" indent="-349250"/>
            <a:r>
              <a:rPr lang="en-US" dirty="0" smtClean="0"/>
              <a:t>Document</a:t>
            </a:r>
          </a:p>
          <a:p>
            <a:pPr marL="919163" indent="-349250"/>
            <a:r>
              <a:rPr lang="en-US" dirty="0" smtClean="0"/>
              <a:t>Domain</a:t>
            </a:r>
          </a:p>
          <a:p>
            <a:pPr marL="919163" indent="-349250"/>
            <a:r>
              <a:rPr lang="en-US" dirty="0" smtClean="0"/>
              <a:t>Dynamic</a:t>
            </a:r>
          </a:p>
          <a:p>
            <a:pPr marL="919163" indent="-349250"/>
            <a:r>
              <a:rPr lang="en-US" dirty="0" smtClean="0"/>
              <a:t>Emphasis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55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Diverse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of various kinds or forms</a:t>
            </a:r>
          </a:p>
        </p:txBody>
      </p:sp>
    </p:spTree>
    <p:extLst>
      <p:ext uri="{BB962C8B-B14F-4D97-AF65-F5344CB8AC3E}">
        <p14:creationId xmlns:p14="http://schemas.microsoft.com/office/powerpoint/2010/main" val="1609286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Our Week in Academic Vocabulary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Monday</a:t>
            </a:r>
            <a:r>
              <a:rPr lang="en-US" dirty="0"/>
              <a:t>:</a:t>
            </a:r>
            <a:r>
              <a:rPr lang="en-US" dirty="0" smtClean="0"/>
              <a:t> Introduce the words.</a:t>
            </a:r>
          </a:p>
          <a:p>
            <a:r>
              <a:rPr lang="en-US" b="1" dirty="0" smtClean="0"/>
              <a:t>Tuesday</a:t>
            </a:r>
            <a:r>
              <a:rPr lang="en-US" dirty="0"/>
              <a:t>:</a:t>
            </a:r>
            <a:r>
              <a:rPr lang="en-US" dirty="0" smtClean="0"/>
              <a:t> Draw it out. </a:t>
            </a:r>
          </a:p>
          <a:p>
            <a:r>
              <a:rPr lang="en-US" b="1" dirty="0" smtClean="0"/>
              <a:t>Wednesday</a:t>
            </a:r>
            <a:r>
              <a:rPr lang="en-US" dirty="0"/>
              <a:t>:</a:t>
            </a:r>
            <a:r>
              <a:rPr lang="en-US" dirty="0" smtClean="0"/>
              <a:t> Word Web Wednesday! </a:t>
            </a:r>
          </a:p>
          <a:p>
            <a:r>
              <a:rPr lang="en-US" b="1" dirty="0" smtClean="0"/>
              <a:t>Thursday</a:t>
            </a:r>
            <a:r>
              <a:rPr lang="en-US" dirty="0"/>
              <a:t>:</a:t>
            </a:r>
            <a:r>
              <a:rPr lang="en-US" dirty="0" smtClean="0"/>
              <a:t> Reflect about the words.</a:t>
            </a:r>
          </a:p>
          <a:p>
            <a:r>
              <a:rPr lang="en-US" b="1" dirty="0" smtClean="0"/>
              <a:t>Friday</a:t>
            </a:r>
            <a:r>
              <a:rPr lang="en-US" dirty="0"/>
              <a:t>:</a:t>
            </a:r>
            <a:r>
              <a:rPr lang="en-US" dirty="0" smtClean="0"/>
              <a:t> Quiz time!</a:t>
            </a:r>
          </a:p>
          <a:p>
            <a:r>
              <a:rPr lang="en-US" b="1" dirty="0" smtClean="0"/>
              <a:t>End of the unit</a:t>
            </a:r>
            <a:r>
              <a:rPr lang="en-US" dirty="0" smtClean="0"/>
              <a:t>: We will review </a:t>
            </a:r>
            <a:r>
              <a:rPr lang="en-US" b="1" dirty="0" smtClean="0"/>
              <a:t>ALL 25 </a:t>
            </a:r>
            <a:r>
              <a:rPr lang="en-US" dirty="0" smtClean="0"/>
              <a:t>of the academic words you’ve learned.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73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Document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to furnish with references, citations, </a:t>
            </a:r>
            <a:r>
              <a:rPr lang="en-US" sz="5400" dirty="0" smtClean="0"/>
              <a:t>etc.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21755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Domain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10000"/>
              </a:lnSpc>
              <a:buNone/>
            </a:pPr>
            <a:r>
              <a:rPr lang="en-US" sz="5400" dirty="0"/>
              <a:t>a field of action, thought, influence, </a:t>
            </a:r>
            <a:r>
              <a:rPr lang="en-US" sz="5400" dirty="0" smtClean="0"/>
              <a:t>etc.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8352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Dynamic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pertaining to or characterized by energy or effective action</a:t>
            </a:r>
          </a:p>
        </p:txBody>
      </p:sp>
    </p:spTree>
    <p:extLst>
      <p:ext uri="{BB962C8B-B14F-4D97-AF65-F5344CB8AC3E}">
        <p14:creationId xmlns:p14="http://schemas.microsoft.com/office/powerpoint/2010/main" val="1768191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b="1" dirty="0" smtClean="0"/>
              <a:t>Emphasis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5400" dirty="0"/>
              <a:t>special stress laid upon, or importance attached to</a:t>
            </a:r>
          </a:p>
        </p:txBody>
      </p:sp>
    </p:spTree>
    <p:extLst>
      <p:ext uri="{BB962C8B-B14F-4D97-AF65-F5344CB8AC3E}">
        <p14:creationId xmlns:p14="http://schemas.microsoft.com/office/powerpoint/2010/main" val="272160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Monday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Mondays, we will take a quick pretest on five new vocabulary words. </a:t>
            </a:r>
          </a:p>
          <a:p>
            <a:r>
              <a:rPr lang="en-US" dirty="0" smtClean="0"/>
              <a:t>Then, we will go over each word. </a:t>
            </a:r>
            <a:endParaRPr lang="en-US" dirty="0"/>
          </a:p>
          <a:p>
            <a:r>
              <a:rPr lang="en-US" dirty="0" smtClean="0"/>
              <a:t>You’ll write the words and their definitions on your weekly handout.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3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Tuesday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Tuesdays, we will take a few minutes to review the words. </a:t>
            </a:r>
          </a:p>
          <a:p>
            <a:r>
              <a:rPr lang="en-US" dirty="0" smtClean="0"/>
              <a:t>During this time, you’ll draw a quick visual representation for each word. </a:t>
            </a:r>
            <a:endParaRPr lang="en-US" dirty="0"/>
          </a:p>
          <a:p>
            <a:r>
              <a:rPr lang="en-US" dirty="0" smtClean="0"/>
              <a:t>The drawings do not need to be perfect. Anything that helps you associate the word to the definition will help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98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Wednesday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 Wednesdays, we will take a few minutes to review the words. </a:t>
            </a:r>
          </a:p>
          <a:p>
            <a:r>
              <a:rPr lang="en-US" dirty="0" smtClean="0"/>
              <a:t>During this time, you’ll create a word web for each word. </a:t>
            </a:r>
            <a:endParaRPr lang="en-US" dirty="0"/>
          </a:p>
          <a:p>
            <a:r>
              <a:rPr lang="en-US" dirty="0" smtClean="0"/>
              <a:t>A word web is a graphic representation containing words. You’ll write words that have similar meanings and words that are associated with the vocabulary term on your paper.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1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3933" y="642367"/>
            <a:ext cx="7970663" cy="5547717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E46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3932" y="642367"/>
            <a:ext cx="797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Lemon/Milk"/>
                <a:cs typeface="Lemon/Milk"/>
              </a:rPr>
              <a:t>Word Web Example</a:t>
            </a:r>
            <a:endParaRPr lang="en-US" sz="3600" dirty="0">
              <a:latin typeface="Lemon/Milk"/>
              <a:cs typeface="Lemon/Mil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8785" y="3092366"/>
            <a:ext cx="38685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Lemon/Milk light"/>
                <a:cs typeface="Lemon/Milk light"/>
              </a:rPr>
              <a:t>vocabulary</a:t>
            </a:r>
            <a:endParaRPr lang="en-US" sz="4400" dirty="0">
              <a:latin typeface="Lemon/Milk light"/>
              <a:cs typeface="Lemon/Milk ligh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985296" y="2511072"/>
            <a:ext cx="583932" cy="3868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08716" y="3992004"/>
            <a:ext cx="583932" cy="3868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85296" y="4144404"/>
            <a:ext cx="583932" cy="43887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2167845" y="2562169"/>
            <a:ext cx="510939" cy="5009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77262" y="4803155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words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93401" y="4459180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terms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77262" y="2123300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list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9538" y="2119459"/>
            <a:ext cx="129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/>
                <a:cs typeface="Century Gothic"/>
              </a:rPr>
              <a:t>language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41252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6605</TotalTime>
  <Words>953</Words>
  <Application>Microsoft Macintosh PowerPoint</Application>
  <PresentationFormat>On-screen Show (4:3)</PresentationFormat>
  <Paragraphs>184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About Academic Vocabulary</vt:lpstr>
      <vt:lpstr>About Academic Vocabulary</vt:lpstr>
      <vt:lpstr>Focus on Five at a Time</vt:lpstr>
      <vt:lpstr>Our Week in Academic Vocabulary</vt:lpstr>
      <vt:lpstr>Monday</vt:lpstr>
      <vt:lpstr>Tuesday</vt:lpstr>
      <vt:lpstr>Wednesday</vt:lpstr>
      <vt:lpstr>PowerPoint Presentation</vt:lpstr>
      <vt:lpstr>Thursday</vt:lpstr>
      <vt:lpstr>Reflect/Journal</vt:lpstr>
      <vt:lpstr>Friday</vt:lpstr>
      <vt:lpstr>PowerPoint Presentation</vt:lpstr>
      <vt:lpstr>PowerPoint Presentation</vt:lpstr>
      <vt:lpstr>Week #1 Words</vt:lpstr>
      <vt:lpstr>Week #1 Pretest</vt:lpstr>
      <vt:lpstr>Concept</vt:lpstr>
      <vt:lpstr>Conclude</vt:lpstr>
      <vt:lpstr>Conduct</vt:lpstr>
      <vt:lpstr>Confirm</vt:lpstr>
      <vt:lpstr>Conform</vt:lpstr>
      <vt:lpstr>PowerPoint Presentation</vt:lpstr>
      <vt:lpstr>Week #2 Words</vt:lpstr>
      <vt:lpstr>Week #2 Pretest</vt:lpstr>
      <vt:lpstr>Consent</vt:lpstr>
      <vt:lpstr>Consist</vt:lpstr>
      <vt:lpstr>Constitute</vt:lpstr>
      <vt:lpstr>Construct</vt:lpstr>
      <vt:lpstr>Context</vt:lpstr>
      <vt:lpstr>PowerPoint Presentation</vt:lpstr>
      <vt:lpstr>Week #3 Words</vt:lpstr>
      <vt:lpstr>Week #3 Pretest</vt:lpstr>
      <vt:lpstr>Contract</vt:lpstr>
      <vt:lpstr>Contradict</vt:lpstr>
      <vt:lpstr>Contribute</vt:lpstr>
      <vt:lpstr>Convince</vt:lpstr>
      <vt:lpstr>Cooperate</vt:lpstr>
      <vt:lpstr>PowerPoint Presentation</vt:lpstr>
      <vt:lpstr>Week #4 Words</vt:lpstr>
      <vt:lpstr>Week #4 Pretest</vt:lpstr>
      <vt:lpstr>Create</vt:lpstr>
      <vt:lpstr>Define</vt:lpstr>
      <vt:lpstr>Diminish</vt:lpstr>
      <vt:lpstr>Discreet</vt:lpstr>
      <vt:lpstr>Display</vt:lpstr>
      <vt:lpstr>PowerPoint Presentation</vt:lpstr>
      <vt:lpstr>Week #5 Words</vt:lpstr>
      <vt:lpstr>Week #5 Pretest</vt:lpstr>
      <vt:lpstr>Diverse</vt:lpstr>
      <vt:lpstr>Document</vt:lpstr>
      <vt:lpstr>Domain</vt:lpstr>
      <vt:lpstr>Dynamic</vt:lpstr>
      <vt:lpstr>Emphasis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Christina Schneider</dc:creator>
  <cp:lastModifiedBy>Christina Schneider</cp:lastModifiedBy>
  <cp:revision>53</cp:revision>
  <dcterms:created xsi:type="dcterms:W3CDTF">2020-08-22T21:23:51Z</dcterms:created>
  <dcterms:modified xsi:type="dcterms:W3CDTF">2020-09-19T03:22:53Z</dcterms:modified>
</cp:coreProperties>
</file>